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89750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595" autoAdjust="0"/>
  </p:normalViewPr>
  <p:slideViewPr>
    <p:cSldViewPr>
      <p:cViewPr varScale="1">
        <p:scale>
          <a:sx n="94" d="100"/>
          <a:sy n="94" d="100"/>
        </p:scale>
        <p:origin x="768" y="10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10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Q1 - How satisfied are you with the hours that your GP surgery is open?</a:t>
            </a:r>
            <a:endParaRPr lang="en-GB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Number</c:v>
          </c:tx>
          <c:invertIfNegative val="0"/>
          <c:cat>
            <c:strRef>
              <c:f>Sheet1!$R$20:$R$25</c:f>
              <c:strCache>
                <c:ptCount val="6"/>
                <c:pt idx="0">
                  <c:v>Very satisfied </c:v>
                </c:pt>
                <c:pt idx="1">
                  <c:v>Fairly satisfied</c:v>
                </c:pt>
                <c:pt idx="2">
                  <c:v>Neither satisfied or dissatisfied </c:v>
                </c:pt>
                <c:pt idx="3">
                  <c:v>Fairly dissatisfied</c:v>
                </c:pt>
                <c:pt idx="4">
                  <c:v>Very dissatisfied</c:v>
                </c:pt>
                <c:pt idx="5">
                  <c:v>Aren't sure when the surgery is open </c:v>
                </c:pt>
              </c:strCache>
            </c:strRef>
          </c:cat>
          <c:val>
            <c:numRef>
              <c:f>Sheet1!$S$20:$S$25</c:f>
              <c:numCache>
                <c:formatCode>General</c:formatCode>
                <c:ptCount val="6"/>
                <c:pt idx="0">
                  <c:v>173</c:v>
                </c:pt>
                <c:pt idx="1">
                  <c:v>146</c:v>
                </c:pt>
                <c:pt idx="2">
                  <c:v>37</c:v>
                </c:pt>
                <c:pt idx="3">
                  <c:v>16</c:v>
                </c:pt>
                <c:pt idx="4">
                  <c:v>12</c:v>
                </c:pt>
                <c:pt idx="5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05-4168-9C39-1F14144B5833}"/>
            </c:ext>
          </c:extLst>
        </c:ser>
        <c:ser>
          <c:idx val="1"/>
          <c:order val="1"/>
          <c:tx>
            <c:v>%</c:v>
          </c:tx>
          <c:invertIfNegative val="0"/>
          <c:cat>
            <c:strRef>
              <c:f>Sheet1!$R$20:$R$25</c:f>
              <c:strCache>
                <c:ptCount val="6"/>
                <c:pt idx="0">
                  <c:v>Very satisfied </c:v>
                </c:pt>
                <c:pt idx="1">
                  <c:v>Fairly satisfied</c:v>
                </c:pt>
                <c:pt idx="2">
                  <c:v>Neither satisfied or dissatisfied </c:v>
                </c:pt>
                <c:pt idx="3">
                  <c:v>Fairly dissatisfied</c:v>
                </c:pt>
                <c:pt idx="4">
                  <c:v>Very dissatisfied</c:v>
                </c:pt>
                <c:pt idx="5">
                  <c:v>Aren't sure when the surgery is open </c:v>
                </c:pt>
              </c:strCache>
            </c:strRef>
          </c:cat>
          <c:val>
            <c:numRef>
              <c:f>Sheet1!$T$20:$T$25</c:f>
              <c:numCache>
                <c:formatCode>General</c:formatCode>
                <c:ptCount val="6"/>
                <c:pt idx="0">
                  <c:v>44.020356234096688</c:v>
                </c:pt>
                <c:pt idx="1">
                  <c:v>37.150127226463106</c:v>
                </c:pt>
                <c:pt idx="2">
                  <c:v>9.4147582697201013</c:v>
                </c:pt>
                <c:pt idx="3">
                  <c:v>4.0712468193384224</c:v>
                </c:pt>
                <c:pt idx="4">
                  <c:v>3.0534351145038165</c:v>
                </c:pt>
                <c:pt idx="5">
                  <c:v>2.2900763358778624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05-4168-9C39-1F14144B58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3842048"/>
        <c:axId val="113856512"/>
      </c:barChart>
      <c:catAx>
        <c:axId val="1138420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Potential responses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113856512"/>
        <c:crosses val="autoZero"/>
        <c:auto val="1"/>
        <c:lblAlgn val="ctr"/>
        <c:lblOffset val="100"/>
        <c:noMultiLvlLbl val="0"/>
      </c:catAx>
      <c:valAx>
        <c:axId val="11385651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/>
                  <a:t>Number of responses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1384204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GB"/>
              <a:t>Q10 - Are you aware of the following online services?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Sheet1!$S$112</c:f>
              <c:strCache>
                <c:ptCount val="1"/>
                <c:pt idx="0">
                  <c:v>Yes</c:v>
                </c:pt>
              </c:strCache>
            </c:strRef>
          </c:tx>
          <c:invertIfNegative val="0"/>
          <c:cat>
            <c:strRef>
              <c:f>Sheet1!$R$113:$R$115</c:f>
              <c:strCache>
                <c:ptCount val="3"/>
                <c:pt idx="0">
                  <c:v>Booking GP appointments </c:v>
                </c:pt>
                <c:pt idx="1">
                  <c:v>Ordering repeat prescriptions</c:v>
                </c:pt>
                <c:pt idx="2">
                  <c:v>Looking up your medical records </c:v>
                </c:pt>
              </c:strCache>
            </c:strRef>
          </c:cat>
          <c:val>
            <c:numRef>
              <c:f>Sheet1!$S$113:$S$115</c:f>
              <c:numCache>
                <c:formatCode>General</c:formatCode>
                <c:ptCount val="3"/>
                <c:pt idx="0">
                  <c:v>261</c:v>
                </c:pt>
                <c:pt idx="1">
                  <c:v>256</c:v>
                </c:pt>
                <c:pt idx="2">
                  <c:v>136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22-4981-A98F-5D41341FA0C5}"/>
            </c:ext>
          </c:extLst>
        </c:ser>
        <c:ser>
          <c:idx val="1"/>
          <c:order val="1"/>
          <c:tx>
            <c:strRef>
              <c:f>Sheet1!$T$112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cat>
            <c:strRef>
              <c:f>Sheet1!$R$113:$R$115</c:f>
              <c:strCache>
                <c:ptCount val="3"/>
                <c:pt idx="0">
                  <c:v>Booking GP appointments </c:v>
                </c:pt>
                <c:pt idx="1">
                  <c:v>Ordering repeat prescriptions</c:v>
                </c:pt>
                <c:pt idx="2">
                  <c:v>Looking up your medical records </c:v>
                </c:pt>
              </c:strCache>
            </c:strRef>
          </c:cat>
          <c:val>
            <c:numRef>
              <c:f>Sheet1!$T$113:$T$115</c:f>
              <c:numCache>
                <c:formatCode>General</c:formatCode>
                <c:ptCount val="3"/>
                <c:pt idx="0">
                  <c:v>94</c:v>
                </c:pt>
                <c:pt idx="1">
                  <c:v>97</c:v>
                </c:pt>
                <c:pt idx="2">
                  <c:v>214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22-4981-A98F-5D41341FA0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2813952"/>
        <c:axId val="152816640"/>
      </c:barChart>
      <c:catAx>
        <c:axId val="1528139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Potential responses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152816640"/>
        <c:crosses val="autoZero"/>
        <c:auto val="1"/>
        <c:lblAlgn val="ctr"/>
        <c:lblOffset val="100"/>
        <c:noMultiLvlLbl val="0"/>
      </c:catAx>
      <c:valAx>
        <c:axId val="15281664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/>
                  <a:t>Number of responses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5281395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Q2 - Overall, how would you describe your experience of your GP surgery?</a:t>
            </a:r>
            <a:endParaRPr lang="en-GB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Sheet1!$S$3</c:f>
              <c:strCache>
                <c:ptCount val="1"/>
                <c:pt idx="0">
                  <c:v>Number</c:v>
                </c:pt>
              </c:strCache>
            </c:strRef>
          </c:tx>
          <c:invertIfNegative val="0"/>
          <c:cat>
            <c:strRef>
              <c:f>Sheet1!$R$4:$R$8</c:f>
              <c:strCache>
                <c:ptCount val="5"/>
                <c:pt idx="0">
                  <c:v>Very good </c:v>
                </c:pt>
                <c:pt idx="1">
                  <c:v>Fairly good </c:v>
                </c:pt>
                <c:pt idx="2">
                  <c:v>Neither good nor poor</c:v>
                </c:pt>
                <c:pt idx="3">
                  <c:v>Fairly poor </c:v>
                </c:pt>
                <c:pt idx="4">
                  <c:v>Very poor</c:v>
                </c:pt>
              </c:strCache>
            </c:strRef>
          </c:cat>
          <c:val>
            <c:numRef>
              <c:f>Sheet1!$S$4:$S$8</c:f>
              <c:numCache>
                <c:formatCode>General</c:formatCode>
                <c:ptCount val="5"/>
                <c:pt idx="0">
                  <c:v>217</c:v>
                </c:pt>
                <c:pt idx="1">
                  <c:v>136</c:v>
                </c:pt>
                <c:pt idx="2">
                  <c:v>19</c:v>
                </c:pt>
                <c:pt idx="3">
                  <c:v>19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B4-4F0F-989E-123A8C35DDFC}"/>
            </c:ext>
          </c:extLst>
        </c:ser>
        <c:ser>
          <c:idx val="1"/>
          <c:order val="1"/>
          <c:tx>
            <c:v>%</c:v>
          </c:tx>
          <c:invertIfNegative val="0"/>
          <c:cat>
            <c:strRef>
              <c:f>Sheet1!$R$4:$R$8</c:f>
              <c:strCache>
                <c:ptCount val="5"/>
                <c:pt idx="0">
                  <c:v>Very good </c:v>
                </c:pt>
                <c:pt idx="1">
                  <c:v>Fairly good </c:v>
                </c:pt>
                <c:pt idx="2">
                  <c:v>Neither good nor poor</c:v>
                </c:pt>
                <c:pt idx="3">
                  <c:v>Fairly poor </c:v>
                </c:pt>
                <c:pt idx="4">
                  <c:v>Very poor</c:v>
                </c:pt>
              </c:strCache>
            </c:strRef>
          </c:cat>
          <c:val>
            <c:numRef>
              <c:f>Sheet1!$T$4:$T$8</c:f>
              <c:numCache>
                <c:formatCode>General</c:formatCode>
                <c:ptCount val="5"/>
                <c:pt idx="0">
                  <c:v>54.659949622166252</c:v>
                </c:pt>
                <c:pt idx="1">
                  <c:v>34.256926952141058</c:v>
                </c:pt>
                <c:pt idx="2">
                  <c:v>4.7858942065491181</c:v>
                </c:pt>
                <c:pt idx="3">
                  <c:v>4.7858942065491181</c:v>
                </c:pt>
                <c:pt idx="4">
                  <c:v>1.5113350125944585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7B4-4F0F-989E-123A8C35DD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9619968"/>
        <c:axId val="119621888"/>
      </c:barChart>
      <c:catAx>
        <c:axId val="1196199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Potential responses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119621888"/>
        <c:crosses val="autoZero"/>
        <c:auto val="1"/>
        <c:lblAlgn val="ctr"/>
        <c:lblOffset val="100"/>
        <c:noMultiLvlLbl val="0"/>
      </c:catAx>
      <c:valAx>
        <c:axId val="11962188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/>
                  <a:t>Number of responses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1961996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GB" sz="1800" b="1" i="0" baseline="0">
                <a:effectLst/>
              </a:rPr>
              <a:t>Q3 - Would you recommend your GP surgery to someone who has just moved to your local area?</a:t>
            </a:r>
            <a:endParaRPr lang="en-GB">
              <a:effectLst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GB"/>
          </a:p>
        </c:rich>
      </c:tx>
      <c:layout>
        <c:manualLayout>
          <c:xMode val="edge"/>
          <c:yMode val="edge"/>
          <c:x val="0.11050967913555097"/>
          <c:y val="1.7565872598552728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Number</c:v>
          </c:tx>
          <c:invertIfNegative val="0"/>
          <c:cat>
            <c:strRef>
              <c:f>Sheet1!$R$11:$R$16</c:f>
              <c:strCache>
                <c:ptCount val="6"/>
                <c:pt idx="0">
                  <c:v>Definitely would</c:v>
                </c:pt>
                <c:pt idx="1">
                  <c:v>Probably would</c:v>
                </c:pt>
                <c:pt idx="2">
                  <c:v>Aren't sure</c:v>
                </c:pt>
                <c:pt idx="3">
                  <c:v>Probably wouldn't </c:v>
                </c:pt>
                <c:pt idx="4">
                  <c:v>Definitely wouldn't</c:v>
                </c:pt>
                <c:pt idx="5">
                  <c:v>Don’t know</c:v>
                </c:pt>
              </c:strCache>
            </c:strRef>
          </c:cat>
          <c:val>
            <c:numRef>
              <c:f>Sheet1!$S$11:$S$16</c:f>
              <c:numCache>
                <c:formatCode>General</c:formatCode>
                <c:ptCount val="6"/>
                <c:pt idx="0">
                  <c:v>244</c:v>
                </c:pt>
                <c:pt idx="1">
                  <c:v>100</c:v>
                </c:pt>
                <c:pt idx="2">
                  <c:v>19</c:v>
                </c:pt>
                <c:pt idx="3">
                  <c:v>23</c:v>
                </c:pt>
                <c:pt idx="4">
                  <c:v>10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40-4F16-AAFD-136D290CEC15}"/>
            </c:ext>
          </c:extLst>
        </c:ser>
        <c:ser>
          <c:idx val="1"/>
          <c:order val="1"/>
          <c:tx>
            <c:strRef>
              <c:f>Sheet1!$T$10</c:f>
              <c:strCache>
                <c:ptCount val="1"/>
                <c:pt idx="0">
                  <c:v>%</c:v>
                </c:pt>
              </c:strCache>
            </c:strRef>
          </c:tx>
          <c:invertIfNegative val="0"/>
          <c:cat>
            <c:strRef>
              <c:f>Sheet1!$R$11:$R$16</c:f>
              <c:strCache>
                <c:ptCount val="6"/>
                <c:pt idx="0">
                  <c:v>Definitely would</c:v>
                </c:pt>
                <c:pt idx="1">
                  <c:v>Probably would</c:v>
                </c:pt>
                <c:pt idx="2">
                  <c:v>Aren't sure</c:v>
                </c:pt>
                <c:pt idx="3">
                  <c:v>Probably wouldn't </c:v>
                </c:pt>
                <c:pt idx="4">
                  <c:v>Definitely wouldn't</c:v>
                </c:pt>
                <c:pt idx="5">
                  <c:v>Don’t know</c:v>
                </c:pt>
              </c:strCache>
            </c:strRef>
          </c:cat>
          <c:val>
            <c:numRef>
              <c:f>Sheet1!$T$11:$T$16</c:f>
              <c:numCache>
                <c:formatCode>General</c:formatCode>
                <c:ptCount val="6"/>
                <c:pt idx="0">
                  <c:v>61</c:v>
                </c:pt>
                <c:pt idx="1">
                  <c:v>25</c:v>
                </c:pt>
                <c:pt idx="2">
                  <c:v>4.75</c:v>
                </c:pt>
                <c:pt idx="3">
                  <c:v>5.75</c:v>
                </c:pt>
                <c:pt idx="4">
                  <c:v>2.5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40-4F16-AAFD-136D290CE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2106496"/>
        <c:axId val="112161920"/>
      </c:barChart>
      <c:catAx>
        <c:axId val="1121064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GB" sz="1400"/>
                  <a:t>Potential</a:t>
                </a:r>
                <a:r>
                  <a:rPr lang="en-GB" sz="1400" baseline="0"/>
                  <a:t> responses</a:t>
                </a:r>
                <a:endParaRPr lang="en-GB" sz="1400"/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112161920"/>
        <c:crosses val="autoZero"/>
        <c:auto val="1"/>
        <c:lblAlgn val="ctr"/>
        <c:lblOffset val="100"/>
        <c:noMultiLvlLbl val="0"/>
      </c:catAx>
      <c:valAx>
        <c:axId val="11216192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GB" sz="1400"/>
                  <a:t>Number of responses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121064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90043184174803836"/>
          <c:y val="0.54964975448119935"/>
          <c:w val="9.6639479534589151E-2"/>
          <c:h val="0.14054772788204217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/>
            </a:pPr>
            <a:r>
              <a:rPr lang="en-GB"/>
              <a:t>Q4 - How often do you see or speak to the GP you prefer?</a:t>
            </a:r>
          </a:p>
          <a:p>
            <a:pPr algn="ctr" rtl="0">
              <a:defRPr/>
            </a:pPr>
            <a:endParaRPr lang="en-GB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Number</c:v>
          </c:tx>
          <c:invertIfNegative val="0"/>
          <c:cat>
            <c:strRef>
              <c:f>Sheet1!$R$57:$R$60</c:f>
              <c:strCache>
                <c:ptCount val="4"/>
                <c:pt idx="0">
                  <c:v>Almost or almost always </c:v>
                </c:pt>
                <c:pt idx="1">
                  <c:v>A lot of the time </c:v>
                </c:pt>
                <c:pt idx="2">
                  <c:v>Some of the time</c:v>
                </c:pt>
                <c:pt idx="3">
                  <c:v>Never or almost never </c:v>
                </c:pt>
              </c:strCache>
            </c:strRef>
          </c:cat>
          <c:val>
            <c:numRef>
              <c:f>Sheet1!$S$57:$S$60</c:f>
              <c:numCache>
                <c:formatCode>General</c:formatCode>
                <c:ptCount val="4"/>
                <c:pt idx="0">
                  <c:v>133</c:v>
                </c:pt>
                <c:pt idx="1">
                  <c:v>93</c:v>
                </c:pt>
                <c:pt idx="2">
                  <c:v>121</c:v>
                </c:pt>
                <c:pt idx="3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66-42B4-9D45-4D86A4756798}"/>
            </c:ext>
          </c:extLst>
        </c:ser>
        <c:ser>
          <c:idx val="1"/>
          <c:order val="1"/>
          <c:tx>
            <c:v>%</c:v>
          </c:tx>
          <c:invertIfNegative val="0"/>
          <c:cat>
            <c:strRef>
              <c:f>Sheet1!$R$57:$R$60</c:f>
              <c:strCache>
                <c:ptCount val="4"/>
                <c:pt idx="0">
                  <c:v>Almost or almost always </c:v>
                </c:pt>
                <c:pt idx="1">
                  <c:v>A lot of the time </c:v>
                </c:pt>
                <c:pt idx="2">
                  <c:v>Some of the time</c:v>
                </c:pt>
                <c:pt idx="3">
                  <c:v>Never or almost never </c:v>
                </c:pt>
              </c:strCache>
            </c:strRef>
          </c:cat>
          <c:val>
            <c:numRef>
              <c:f>Sheet1!$T$57:$T$60</c:f>
              <c:numCache>
                <c:formatCode>General</c:formatCode>
                <c:ptCount val="4"/>
                <c:pt idx="0">
                  <c:v>34.545454545454547</c:v>
                </c:pt>
                <c:pt idx="1">
                  <c:v>24.155844155844157</c:v>
                </c:pt>
                <c:pt idx="2">
                  <c:v>31.428571428571427</c:v>
                </c:pt>
                <c:pt idx="3">
                  <c:v>9.8701298701298708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66-42B4-9D45-4D86A47567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8236032"/>
        <c:axId val="48237952"/>
      </c:barChart>
      <c:catAx>
        <c:axId val="482360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Potential responses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48237952"/>
        <c:crosses val="autoZero"/>
        <c:auto val="1"/>
        <c:lblAlgn val="ctr"/>
        <c:lblOffset val="100"/>
        <c:noMultiLvlLbl val="0"/>
      </c:catAx>
      <c:valAx>
        <c:axId val="4823795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/>
                  <a:t>Number of responses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4823603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GB" sz="1800" b="1" i="0" baseline="0">
                <a:effectLst/>
              </a:rPr>
              <a:t>Q5 - Last time you saw or spoke to a GP from your surgery, how good was that GP at involving you in decisions about your care?</a:t>
            </a:r>
            <a:endParaRPr lang="en-GB">
              <a:effectLst/>
            </a:endParaRPr>
          </a:p>
        </c:rich>
      </c:tx>
      <c:layout>
        <c:manualLayout>
          <c:xMode val="edge"/>
          <c:yMode val="edge"/>
          <c:x val="0.11050967913555097"/>
          <c:y val="1.7565872598552728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Number</c:v>
          </c:tx>
          <c:invertIfNegative val="0"/>
          <c:cat>
            <c:strRef>
              <c:f>Sheet1!$R$63:$R$67</c:f>
              <c:strCache>
                <c:ptCount val="5"/>
                <c:pt idx="0">
                  <c:v>Very good </c:v>
                </c:pt>
                <c:pt idx="1">
                  <c:v>Fairly good</c:v>
                </c:pt>
                <c:pt idx="2">
                  <c:v>Neither good nor poor </c:v>
                </c:pt>
                <c:pt idx="3">
                  <c:v>Fairly poor </c:v>
                </c:pt>
                <c:pt idx="4">
                  <c:v>Very poor</c:v>
                </c:pt>
              </c:strCache>
            </c:strRef>
          </c:cat>
          <c:val>
            <c:numRef>
              <c:f>Sheet1!$S$63:$S$67</c:f>
              <c:numCache>
                <c:formatCode>General</c:formatCode>
                <c:ptCount val="5"/>
                <c:pt idx="0">
                  <c:v>256</c:v>
                </c:pt>
                <c:pt idx="1">
                  <c:v>92</c:v>
                </c:pt>
                <c:pt idx="2">
                  <c:v>27</c:v>
                </c:pt>
                <c:pt idx="3">
                  <c:v>5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00-47DE-A3CA-A6423A13558F}"/>
            </c:ext>
          </c:extLst>
        </c:ser>
        <c:ser>
          <c:idx val="1"/>
          <c:order val="1"/>
          <c:tx>
            <c:v>%</c:v>
          </c:tx>
          <c:invertIfNegative val="0"/>
          <c:cat>
            <c:strRef>
              <c:f>Sheet1!$R$63:$R$67</c:f>
              <c:strCache>
                <c:ptCount val="5"/>
                <c:pt idx="0">
                  <c:v>Very good </c:v>
                </c:pt>
                <c:pt idx="1">
                  <c:v>Fairly good</c:v>
                </c:pt>
                <c:pt idx="2">
                  <c:v>Neither good nor poor </c:v>
                </c:pt>
                <c:pt idx="3">
                  <c:v>Fairly poor </c:v>
                </c:pt>
                <c:pt idx="4">
                  <c:v>Very poor</c:v>
                </c:pt>
              </c:strCache>
            </c:strRef>
          </c:cat>
          <c:val>
            <c:numRef>
              <c:f>Sheet1!$T$63:$T$67</c:f>
              <c:numCache>
                <c:formatCode>General</c:formatCode>
                <c:ptCount val="5"/>
                <c:pt idx="0">
                  <c:v>66.493506493506487</c:v>
                </c:pt>
                <c:pt idx="1">
                  <c:v>23.896103896103895</c:v>
                </c:pt>
                <c:pt idx="2">
                  <c:v>7.0129870129870122</c:v>
                </c:pt>
                <c:pt idx="3">
                  <c:v>1.2987012987012987</c:v>
                </c:pt>
                <c:pt idx="4">
                  <c:v>1.2987012987012987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00-47DE-A3CA-A6423A1355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736768"/>
        <c:axId val="123113472"/>
      </c:barChart>
      <c:catAx>
        <c:axId val="1187367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GB"/>
                  <a:t>Potential responses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123113472"/>
        <c:crosses val="autoZero"/>
        <c:auto val="1"/>
        <c:lblAlgn val="ctr"/>
        <c:lblOffset val="100"/>
        <c:noMultiLvlLbl val="0"/>
      </c:catAx>
      <c:valAx>
        <c:axId val="12311347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GB"/>
                  <a:t>Number of responses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1873676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GB" sz="1800" b="1" i="0" baseline="0">
                <a:effectLst/>
              </a:rPr>
              <a:t>Q6 - Last time you saw or spoke to your GP from your surgery, how good was that GP at treating you with care and concern?</a:t>
            </a:r>
            <a:endParaRPr lang="en-GB">
              <a:effectLst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rich>
      </c:tx>
      <c:layout>
        <c:manualLayout>
          <c:xMode val="edge"/>
          <c:yMode val="edge"/>
          <c:x val="0.11050967913555097"/>
          <c:y val="1.7565872598552728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Number</c:v>
          </c:tx>
          <c:invertIfNegative val="0"/>
          <c:cat>
            <c:strRef>
              <c:f>Sheet1!$R$70:$R$74</c:f>
              <c:strCache>
                <c:ptCount val="5"/>
                <c:pt idx="0">
                  <c:v>Very good</c:v>
                </c:pt>
                <c:pt idx="1">
                  <c:v>Fairly good</c:v>
                </c:pt>
                <c:pt idx="2">
                  <c:v>Neither good nor poor </c:v>
                </c:pt>
                <c:pt idx="3">
                  <c:v>Fairly poor </c:v>
                </c:pt>
                <c:pt idx="4">
                  <c:v>Very poor</c:v>
                </c:pt>
              </c:strCache>
            </c:strRef>
          </c:cat>
          <c:val>
            <c:numRef>
              <c:f>Sheet1!$S$70:$S$74</c:f>
              <c:numCache>
                <c:formatCode>General</c:formatCode>
                <c:ptCount val="5"/>
                <c:pt idx="0">
                  <c:v>269</c:v>
                </c:pt>
                <c:pt idx="1">
                  <c:v>78</c:v>
                </c:pt>
                <c:pt idx="2">
                  <c:v>21</c:v>
                </c:pt>
                <c:pt idx="3">
                  <c:v>10</c:v>
                </c:pt>
                <c:pt idx="4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28-4C61-9C07-A1E623201A91}"/>
            </c:ext>
          </c:extLst>
        </c:ser>
        <c:ser>
          <c:idx val="1"/>
          <c:order val="1"/>
          <c:tx>
            <c:v>%</c:v>
          </c:tx>
          <c:invertIfNegative val="0"/>
          <c:cat>
            <c:strRef>
              <c:f>Sheet1!$R$70:$R$74</c:f>
              <c:strCache>
                <c:ptCount val="5"/>
                <c:pt idx="0">
                  <c:v>Very good</c:v>
                </c:pt>
                <c:pt idx="1">
                  <c:v>Fairly good</c:v>
                </c:pt>
                <c:pt idx="2">
                  <c:v>Neither good nor poor </c:v>
                </c:pt>
                <c:pt idx="3">
                  <c:v>Fairly poor </c:v>
                </c:pt>
                <c:pt idx="4">
                  <c:v>Very poor</c:v>
                </c:pt>
              </c:strCache>
            </c:strRef>
          </c:cat>
          <c:val>
            <c:numRef>
              <c:f>Sheet1!$T$70:$T$74</c:f>
              <c:numCache>
                <c:formatCode>General</c:formatCode>
                <c:ptCount val="5"/>
                <c:pt idx="0">
                  <c:v>69.509043927648577</c:v>
                </c:pt>
                <c:pt idx="1">
                  <c:v>20.155038759689923</c:v>
                </c:pt>
                <c:pt idx="2">
                  <c:v>5.4263565891472867</c:v>
                </c:pt>
                <c:pt idx="3">
                  <c:v>2.5839793281653747</c:v>
                </c:pt>
                <c:pt idx="4">
                  <c:v>2.3255813953488373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28-4C61-9C07-A1E623201A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964160"/>
        <c:axId val="115971200"/>
      </c:barChart>
      <c:catAx>
        <c:axId val="1159641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GB"/>
                  <a:t>Potential responses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115971200"/>
        <c:crosses val="autoZero"/>
        <c:auto val="1"/>
        <c:lblAlgn val="ctr"/>
        <c:lblOffset val="100"/>
        <c:noMultiLvlLbl val="0"/>
      </c:catAx>
      <c:valAx>
        <c:axId val="11597120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GB"/>
                  <a:t>Number of responses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15964160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/>
            </a:pPr>
            <a:r>
              <a:rPr lang="en-GB"/>
              <a:t>Q7 - Generally, how easy is it to get through to someone at your GP surgery on the phone?</a:t>
            </a:r>
          </a:p>
          <a:p>
            <a:pPr algn="ctr" rtl="0">
              <a:defRPr/>
            </a:pPr>
            <a:endParaRPr lang="en-US"/>
          </a:p>
        </c:rich>
      </c:tx>
      <c:layout>
        <c:manualLayout>
          <c:xMode val="edge"/>
          <c:yMode val="edge"/>
          <c:x val="0.11050967913555097"/>
          <c:y val="1.7565872598552728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Sheet1!$R$77:$R$80</c:f>
              <c:strCache>
                <c:ptCount val="4"/>
                <c:pt idx="0">
                  <c:v>Very easy</c:v>
                </c:pt>
                <c:pt idx="1">
                  <c:v>Fairly easy</c:v>
                </c:pt>
                <c:pt idx="2">
                  <c:v>Not very easy</c:v>
                </c:pt>
                <c:pt idx="3">
                  <c:v>Not at all easy</c:v>
                </c:pt>
              </c:strCache>
            </c:strRef>
          </c:cat>
          <c:val>
            <c:numRef>
              <c:f>Sheet1!$S$77:$S$80</c:f>
              <c:numCache>
                <c:formatCode>General</c:formatCode>
                <c:ptCount val="4"/>
                <c:pt idx="0">
                  <c:v>44</c:v>
                </c:pt>
                <c:pt idx="1">
                  <c:v>134</c:v>
                </c:pt>
                <c:pt idx="2">
                  <c:v>114</c:v>
                </c:pt>
                <c:pt idx="3">
                  <c:v>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8E-4C2D-B0D6-88D871F67F09}"/>
            </c:ext>
          </c:extLst>
        </c:ser>
        <c:ser>
          <c:idx val="1"/>
          <c:order val="1"/>
          <c:invertIfNegative val="0"/>
          <c:cat>
            <c:strRef>
              <c:f>Sheet1!$R$77:$R$80</c:f>
              <c:strCache>
                <c:ptCount val="4"/>
                <c:pt idx="0">
                  <c:v>Very easy</c:v>
                </c:pt>
                <c:pt idx="1">
                  <c:v>Fairly easy</c:v>
                </c:pt>
                <c:pt idx="2">
                  <c:v>Not very easy</c:v>
                </c:pt>
                <c:pt idx="3">
                  <c:v>Not at all easy</c:v>
                </c:pt>
              </c:strCache>
            </c:strRef>
          </c:cat>
          <c:val>
            <c:numRef>
              <c:f>Sheet1!$T$77:$T$80</c:f>
              <c:numCache>
                <c:formatCode>General</c:formatCode>
                <c:ptCount val="4"/>
                <c:pt idx="0">
                  <c:v>11.398963730569948</c:v>
                </c:pt>
                <c:pt idx="1">
                  <c:v>34.715025906735754</c:v>
                </c:pt>
                <c:pt idx="2">
                  <c:v>29.533678756476682</c:v>
                </c:pt>
                <c:pt idx="3">
                  <c:v>24.352331606217618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8E-4C2D-B0D6-88D871F67F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823680"/>
        <c:axId val="66825600"/>
      </c:barChart>
      <c:catAx>
        <c:axId val="668236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Potential responses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66825600"/>
        <c:crosses val="autoZero"/>
        <c:auto val="1"/>
        <c:lblAlgn val="ctr"/>
        <c:lblOffset val="100"/>
        <c:noMultiLvlLbl val="0"/>
      </c:catAx>
      <c:valAx>
        <c:axId val="6682560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/>
                  <a:t>Number of responses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6682368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GB" sz="1800" b="1" i="0" baseline="0">
                <a:effectLst/>
              </a:rPr>
              <a:t>Q8 - Overall, how would you describe your experience of making an appointment?</a:t>
            </a:r>
            <a:endParaRPr lang="en-GB">
              <a:effectLst/>
            </a:endParaRPr>
          </a:p>
        </c:rich>
      </c:tx>
      <c:layout>
        <c:manualLayout>
          <c:xMode val="edge"/>
          <c:yMode val="edge"/>
          <c:x val="0.11050967913555097"/>
          <c:y val="1.7565872598552728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Number</c:v>
          </c:tx>
          <c:invertIfNegative val="0"/>
          <c:cat>
            <c:strRef>
              <c:f>Sheet1!$R$83:$R$87</c:f>
              <c:strCache>
                <c:ptCount val="5"/>
                <c:pt idx="0">
                  <c:v>Very good</c:v>
                </c:pt>
                <c:pt idx="1">
                  <c:v>Fairly good</c:v>
                </c:pt>
                <c:pt idx="2">
                  <c:v>Neither good nor poor </c:v>
                </c:pt>
                <c:pt idx="3">
                  <c:v>Fairly poor </c:v>
                </c:pt>
                <c:pt idx="4">
                  <c:v>Very poor</c:v>
                </c:pt>
              </c:strCache>
            </c:strRef>
          </c:cat>
          <c:val>
            <c:numRef>
              <c:f>Sheet1!$S$83:$S$87</c:f>
              <c:numCache>
                <c:formatCode>General</c:formatCode>
                <c:ptCount val="5"/>
                <c:pt idx="0">
                  <c:v>64</c:v>
                </c:pt>
                <c:pt idx="1">
                  <c:v>147</c:v>
                </c:pt>
                <c:pt idx="2">
                  <c:v>54</c:v>
                </c:pt>
                <c:pt idx="3">
                  <c:v>60</c:v>
                </c:pt>
                <c:pt idx="4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5C-4A00-B0AA-6F1163676BE6}"/>
            </c:ext>
          </c:extLst>
        </c:ser>
        <c:ser>
          <c:idx val="1"/>
          <c:order val="1"/>
          <c:tx>
            <c:v>%</c:v>
          </c:tx>
          <c:invertIfNegative val="0"/>
          <c:cat>
            <c:strRef>
              <c:f>Sheet1!$R$83:$R$87</c:f>
              <c:strCache>
                <c:ptCount val="5"/>
                <c:pt idx="0">
                  <c:v>Very good</c:v>
                </c:pt>
                <c:pt idx="1">
                  <c:v>Fairly good</c:v>
                </c:pt>
                <c:pt idx="2">
                  <c:v>Neither good nor poor </c:v>
                </c:pt>
                <c:pt idx="3">
                  <c:v>Fairly poor </c:v>
                </c:pt>
                <c:pt idx="4">
                  <c:v>Very poor</c:v>
                </c:pt>
              </c:strCache>
            </c:strRef>
          </c:cat>
          <c:val>
            <c:numRef>
              <c:f>Sheet1!$T$83:$T$87</c:f>
              <c:numCache>
                <c:formatCode>General</c:formatCode>
                <c:ptCount val="5"/>
                <c:pt idx="0">
                  <c:v>17.20430107526882</c:v>
                </c:pt>
                <c:pt idx="1">
                  <c:v>39.516129032258064</c:v>
                </c:pt>
                <c:pt idx="2">
                  <c:v>14.516129032258066</c:v>
                </c:pt>
                <c:pt idx="3">
                  <c:v>16.129032258064516</c:v>
                </c:pt>
                <c:pt idx="4">
                  <c:v>12.634408602150538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5C-4A00-B0AA-6F1163676B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9713792"/>
        <c:axId val="99715712"/>
      </c:barChart>
      <c:catAx>
        <c:axId val="997137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GB"/>
                  <a:t>Potential responses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99715712"/>
        <c:crosses val="autoZero"/>
        <c:auto val="1"/>
        <c:lblAlgn val="ctr"/>
        <c:lblOffset val="100"/>
        <c:noMultiLvlLbl val="0"/>
      </c:catAx>
      <c:valAx>
        <c:axId val="9971571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GB"/>
                  <a:t>Number of responses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99713792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/>
            </a:pPr>
            <a:r>
              <a:rPr lang="en-GB"/>
              <a:t>Q9 - How long after your appointment time do you normally wait to be seen?</a:t>
            </a:r>
          </a:p>
        </c:rich>
      </c:tx>
      <c:layout>
        <c:manualLayout>
          <c:xMode val="edge"/>
          <c:yMode val="edge"/>
          <c:x val="0.11050967913555097"/>
          <c:y val="1.7565872598552728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Number</c:v>
          </c:tx>
          <c:invertIfNegative val="0"/>
          <c:cat>
            <c:strRef>
              <c:f>Sheet1!$R$90:$R$94</c:f>
              <c:strCache>
                <c:ptCount val="5"/>
                <c:pt idx="0">
                  <c:v>Less than 5 minutes</c:v>
                </c:pt>
                <c:pt idx="1">
                  <c:v>5 to 15 minutes</c:v>
                </c:pt>
                <c:pt idx="2">
                  <c:v>More than 15 minutes</c:v>
                </c:pt>
                <c:pt idx="3">
                  <c:v>Don't usually have appointments at a particular time </c:v>
                </c:pt>
                <c:pt idx="4">
                  <c:v>Can't remember </c:v>
                </c:pt>
              </c:strCache>
            </c:strRef>
          </c:cat>
          <c:val>
            <c:numRef>
              <c:f>Sheet1!$S$90:$S$94</c:f>
              <c:numCache>
                <c:formatCode>General</c:formatCode>
                <c:ptCount val="5"/>
                <c:pt idx="0">
                  <c:v>25</c:v>
                </c:pt>
                <c:pt idx="1">
                  <c:v>227</c:v>
                </c:pt>
                <c:pt idx="2">
                  <c:v>97</c:v>
                </c:pt>
                <c:pt idx="3">
                  <c:v>9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92-4883-A65E-C9230DA0B7AE}"/>
            </c:ext>
          </c:extLst>
        </c:ser>
        <c:ser>
          <c:idx val="1"/>
          <c:order val="1"/>
          <c:tx>
            <c:v>%</c:v>
          </c:tx>
          <c:invertIfNegative val="0"/>
          <c:cat>
            <c:strRef>
              <c:f>Sheet1!$R$90:$R$94</c:f>
              <c:strCache>
                <c:ptCount val="5"/>
                <c:pt idx="0">
                  <c:v>Less than 5 minutes</c:v>
                </c:pt>
                <c:pt idx="1">
                  <c:v>5 to 15 minutes</c:v>
                </c:pt>
                <c:pt idx="2">
                  <c:v>More than 15 minutes</c:v>
                </c:pt>
                <c:pt idx="3">
                  <c:v>Don't usually have appointments at a particular time </c:v>
                </c:pt>
                <c:pt idx="4">
                  <c:v>Can't remember </c:v>
                </c:pt>
              </c:strCache>
            </c:strRef>
          </c:cat>
          <c:val>
            <c:numRef>
              <c:f>Sheet1!$T$90:$T$94</c:f>
              <c:numCache>
                <c:formatCode>General</c:formatCode>
                <c:ptCount val="5"/>
                <c:pt idx="0">
                  <c:v>6.7934782608695645</c:v>
                </c:pt>
                <c:pt idx="1">
                  <c:v>61.684782608695656</c:v>
                </c:pt>
                <c:pt idx="2">
                  <c:v>26.358695652173914</c:v>
                </c:pt>
                <c:pt idx="3">
                  <c:v>2.4456521739130435</c:v>
                </c:pt>
                <c:pt idx="4">
                  <c:v>2.7173913043478262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F92-4883-A65E-C9230DA0B7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0784000"/>
        <c:axId val="81133568"/>
      </c:barChart>
      <c:catAx>
        <c:axId val="807840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Potential responses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81133568"/>
        <c:crosses val="autoZero"/>
        <c:auto val="1"/>
        <c:lblAlgn val="ctr"/>
        <c:lblOffset val="100"/>
        <c:noMultiLvlLbl val="0"/>
      </c:catAx>
      <c:valAx>
        <c:axId val="8113356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/>
                  <a:t>Number of responses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8078400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AA21-E6B2-436C-9A5E-72C715D6C045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7570A-2C31-4B26-8BC1-2AB6D1B600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9218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AA21-E6B2-436C-9A5E-72C715D6C045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7570A-2C31-4B26-8BC1-2AB6D1B600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405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AA21-E6B2-436C-9A5E-72C715D6C045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7570A-2C31-4B26-8BC1-2AB6D1B600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003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AA21-E6B2-436C-9A5E-72C715D6C045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7570A-2C31-4B26-8BC1-2AB6D1B600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375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AA21-E6B2-436C-9A5E-72C715D6C045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7570A-2C31-4B26-8BC1-2AB6D1B600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242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AA21-E6B2-436C-9A5E-72C715D6C045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7570A-2C31-4B26-8BC1-2AB6D1B600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246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AA21-E6B2-436C-9A5E-72C715D6C045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7570A-2C31-4B26-8BC1-2AB6D1B600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9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AA21-E6B2-436C-9A5E-72C715D6C045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7570A-2C31-4B26-8BC1-2AB6D1B600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170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AA21-E6B2-436C-9A5E-72C715D6C045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7570A-2C31-4B26-8BC1-2AB6D1B600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121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AA21-E6B2-436C-9A5E-72C715D6C045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7570A-2C31-4B26-8BC1-2AB6D1B600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248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AA21-E6B2-436C-9A5E-72C715D6C045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7570A-2C31-4B26-8BC1-2AB6D1B600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046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4AA21-E6B2-436C-9A5E-72C715D6C045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7570A-2C31-4B26-8BC1-2AB6D1B600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379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 descr="Q1 how satisfied are you with the hours that your GP surgery is open?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3002515"/>
              </p:ext>
            </p:extLst>
          </p:nvPr>
        </p:nvGraphicFramePr>
        <p:xfrm>
          <a:off x="395536" y="332656"/>
          <a:ext cx="8422065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450072"/>
              </p:ext>
            </p:extLst>
          </p:nvPr>
        </p:nvGraphicFramePr>
        <p:xfrm>
          <a:off x="3131840" y="4725144"/>
          <a:ext cx="5156200" cy="1524000"/>
        </p:xfrm>
        <a:graphic>
          <a:graphicData uri="http://schemas.openxmlformats.org/drawingml/2006/table">
            <a:tbl>
              <a:tblPr firstRow="1">
                <a:tableStyleId>{793D81CF-94F2-401A-BA57-92F5A7B2D0C5}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Number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Q1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Very satisfied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173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44.02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Fairly satisfied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146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37.15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Neither satisfied or dissatisfied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9.41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Fairly dissatisfied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4.07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Very dissatisfied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3.05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Aren't sure when the surgery is open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9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2.29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393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52014392-7DBC-4763-9294-7889BF0BF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445" y="-150469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Q1 how satisfied are you with the hours that your GP surgery is open?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35991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 descr="Q10 - are you aware of the online services?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0814745"/>
              </p:ext>
            </p:extLst>
          </p:nvPr>
        </p:nvGraphicFramePr>
        <p:xfrm>
          <a:off x="611560" y="404664"/>
          <a:ext cx="7992888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920265"/>
              </p:ext>
            </p:extLst>
          </p:nvPr>
        </p:nvGraphicFramePr>
        <p:xfrm>
          <a:off x="2195736" y="4941168"/>
          <a:ext cx="6375400" cy="1143000"/>
        </p:xfrm>
        <a:graphic>
          <a:graphicData uri="http://schemas.openxmlformats.org/drawingml/2006/table">
            <a:tbl>
              <a:tblPr firstRow="1">
                <a:tableStyleId>{793D81CF-94F2-401A-BA57-92F5A7B2D0C5}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Yes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No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%  Yes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% No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Q10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Booking GP appointments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261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94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39.97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23.21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Ordering repeat prescriptions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256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97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39.20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23.95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Looking up your medical records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136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214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20.83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52.84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653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405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5449AB95-D52C-47F6-BD80-6C9FEA9AF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143000"/>
            <a:ext cx="8229600" cy="114300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dirty="0"/>
              <a:t>Q10 - are you aware of the online services?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8460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 descr="Q2 - Overall, how would you describe your experience of your GP surgery?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1633903"/>
              </p:ext>
            </p:extLst>
          </p:nvPr>
        </p:nvGraphicFramePr>
        <p:xfrm>
          <a:off x="395536" y="332656"/>
          <a:ext cx="8428867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560340"/>
              </p:ext>
            </p:extLst>
          </p:nvPr>
        </p:nvGraphicFramePr>
        <p:xfrm>
          <a:off x="3131840" y="4869160"/>
          <a:ext cx="5156200" cy="1333500"/>
        </p:xfrm>
        <a:graphic>
          <a:graphicData uri="http://schemas.openxmlformats.org/drawingml/2006/table">
            <a:tbl>
              <a:tblPr firstRow="1">
                <a:tableStyleId>{7E9639D4-E3E2-4D34-9284-5A2195B3D0D7}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Number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Q2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Very good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217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54.66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Fairly good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136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34.26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Neither good nor poor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19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4.79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Fairly poor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19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4.79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Very poor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1.51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397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2D81241D-CE6F-4D0E-A3D6-131064E61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143000"/>
            <a:ext cx="8229600" cy="114300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dirty="0"/>
              <a:t>Q2 - Overall, how would you describe your experience of your GP surgery?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4843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5068009"/>
              </p:ext>
            </p:extLst>
          </p:nvPr>
        </p:nvGraphicFramePr>
        <p:xfrm>
          <a:off x="3491880" y="4653136"/>
          <a:ext cx="5040559" cy="1524000"/>
        </p:xfrm>
        <a:graphic>
          <a:graphicData uri="http://schemas.openxmlformats.org/drawingml/2006/table">
            <a:tbl>
              <a:tblPr firstRow="1">
                <a:tableStyleId>{793D81CF-94F2-401A-BA57-92F5A7B2D0C5}</a:tableStyleId>
              </a:tblPr>
              <a:tblGrid>
                <a:gridCol w="595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2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5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59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Number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Q3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Definitely would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244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61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Probably would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Aren't sure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19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4.75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Probably wouldn't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5.75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Definitely wouldn't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2.5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Don’t know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400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Chart 4" descr="Q3 - would you recommend your GP surgery to someone who has just moved to your local area?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5187685"/>
              </p:ext>
            </p:extLst>
          </p:nvPr>
        </p:nvGraphicFramePr>
        <p:xfrm>
          <a:off x="179512" y="260649"/>
          <a:ext cx="8728982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183BDF8D-52A4-4E4E-BCB7-2D6D84F84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143000"/>
            <a:ext cx="8229600" cy="114300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dirty="0"/>
              <a:t>Q3 - would you recommend your GP surgery to someone who has just moved to your local area?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0458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 descr="Q4 - how oftendo you see or speak to the GP you prefer?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3770917"/>
              </p:ext>
            </p:extLst>
          </p:nvPr>
        </p:nvGraphicFramePr>
        <p:xfrm>
          <a:off x="179512" y="332656"/>
          <a:ext cx="8822801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087599"/>
              </p:ext>
            </p:extLst>
          </p:nvPr>
        </p:nvGraphicFramePr>
        <p:xfrm>
          <a:off x="3275856" y="4653136"/>
          <a:ext cx="5156200" cy="1333500"/>
        </p:xfrm>
        <a:graphic>
          <a:graphicData uri="http://schemas.openxmlformats.org/drawingml/2006/table">
            <a:tbl>
              <a:tblPr firstRow="1">
                <a:tableStyleId>{793D81CF-94F2-401A-BA57-92F5A7B2D0C5}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Number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Q4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Almost or almost always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133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34.55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A lot of the time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93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24.16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Some of the time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121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31.43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Never or almost never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38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9.87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385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9B2B4E4E-26A8-4A80-88EF-129785575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143000"/>
            <a:ext cx="8229600" cy="114300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dirty="0"/>
              <a:t>Q4 - how </a:t>
            </a:r>
            <a:r>
              <a:rPr lang="en-US" dirty="0" err="1"/>
              <a:t>oftendo</a:t>
            </a:r>
            <a:r>
              <a:rPr lang="en-US" dirty="0"/>
              <a:t> you see or speak to the GP you prefer?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025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947253"/>
              </p:ext>
            </p:extLst>
          </p:nvPr>
        </p:nvGraphicFramePr>
        <p:xfrm>
          <a:off x="3419872" y="4653136"/>
          <a:ext cx="5156200" cy="1524000"/>
        </p:xfrm>
        <a:graphic>
          <a:graphicData uri="http://schemas.openxmlformats.org/drawingml/2006/table">
            <a:tbl>
              <a:tblPr firstRow="1">
                <a:tableStyleId>{793D81CF-94F2-401A-BA57-92F5A7B2D0C5}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Number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Q5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Very good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256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66.49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Fairly good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92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23.90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Neither good nor poor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7.013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Fairly poor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1.30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Very poor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1.30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385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" name="Chart 7" descr="Q5 - last time you saw or spole to a GP from your surgery, how good was that GP at involving you in decisions about your care?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5763899"/>
              </p:ext>
            </p:extLst>
          </p:nvPr>
        </p:nvGraphicFramePr>
        <p:xfrm>
          <a:off x="395536" y="260648"/>
          <a:ext cx="829525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CC1A89DC-2C62-43A3-AE2E-B9F452FEA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143000"/>
            <a:ext cx="8229600" cy="114300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dirty="0"/>
              <a:t>Q5 - last time you saw or </a:t>
            </a:r>
            <a:r>
              <a:rPr lang="en-US" dirty="0" err="1"/>
              <a:t>spole</a:t>
            </a:r>
            <a:r>
              <a:rPr lang="en-US" dirty="0"/>
              <a:t> to a GP from your surgery, how good was that GP at involving you in decisions about your care?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32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739750"/>
              </p:ext>
            </p:extLst>
          </p:nvPr>
        </p:nvGraphicFramePr>
        <p:xfrm>
          <a:off x="3419872" y="4653136"/>
          <a:ext cx="5156200" cy="1524000"/>
        </p:xfrm>
        <a:graphic>
          <a:graphicData uri="http://schemas.openxmlformats.org/drawingml/2006/table">
            <a:tbl>
              <a:tblPr firstRow="1">
                <a:tableStyleId>{793D81CF-94F2-401A-BA57-92F5A7B2D0C5}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Number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Q6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Very good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269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69.51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Fairly good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78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20.16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Neither good nor poor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5.43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Fairly poor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2.58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Very poor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9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2.33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387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4" name="Chart 3" descr="Q6 - last time you saw or spoke to your GP from your surgery, how good was that GO at treating you with care and concern?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5145257"/>
              </p:ext>
            </p:extLst>
          </p:nvPr>
        </p:nvGraphicFramePr>
        <p:xfrm>
          <a:off x="323528" y="260648"/>
          <a:ext cx="8429626" cy="417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E7F40CEB-2A34-4FC0-8EB3-3C88393C6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143000"/>
            <a:ext cx="8229600" cy="114300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dirty="0"/>
              <a:t>Q6 - last time you saw or spoke to your GP from your surgery, how good was that GO at treating you with care and concern?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3743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 descr="Q7 - generally, how easy is it to get through to someone at your GP surgery on the phone?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6844053"/>
              </p:ext>
            </p:extLst>
          </p:nvPr>
        </p:nvGraphicFramePr>
        <p:xfrm>
          <a:off x="395536" y="332656"/>
          <a:ext cx="8425685" cy="4104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632651"/>
              </p:ext>
            </p:extLst>
          </p:nvPr>
        </p:nvGraphicFramePr>
        <p:xfrm>
          <a:off x="2915816" y="4653136"/>
          <a:ext cx="5256584" cy="1440159"/>
        </p:xfrm>
        <a:graphic>
          <a:graphicData uri="http://schemas.openxmlformats.org/drawingml/2006/table">
            <a:tbl>
              <a:tblPr firstRow="1">
                <a:tableStyleId>{793D81CF-94F2-401A-BA57-92F5A7B2D0C5}</a:tableStyleId>
              </a:tblPr>
              <a:tblGrid>
                <a:gridCol w="621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21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14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14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5737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Number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73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Q7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Very easy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44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11.40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737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Fairly easy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134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34.76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737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Not very easy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114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29.53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737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Not at all easy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94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24.35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737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5737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386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C3E4DA43-C4DE-4B82-9613-1A2DF4BA2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143000"/>
            <a:ext cx="8229600" cy="114300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dirty="0"/>
              <a:t>Q7 - generally, how easy is it to get through to someone at your GP surgery on the phone?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2401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 descr="Q8 - overall, how would you describe your experience making an appointment?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1607075"/>
              </p:ext>
            </p:extLst>
          </p:nvPr>
        </p:nvGraphicFramePr>
        <p:xfrm>
          <a:off x="251520" y="260648"/>
          <a:ext cx="8575902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4451968"/>
              </p:ext>
            </p:extLst>
          </p:nvPr>
        </p:nvGraphicFramePr>
        <p:xfrm>
          <a:off x="3131840" y="4509120"/>
          <a:ext cx="5156200" cy="1524000"/>
        </p:xfrm>
        <a:graphic>
          <a:graphicData uri="http://schemas.openxmlformats.org/drawingml/2006/table">
            <a:tbl>
              <a:tblPr firstRow="1">
                <a:tableStyleId>{793D81CF-94F2-401A-BA57-92F5A7B2D0C5}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Number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Q8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Very good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64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17.2043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Fairly good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147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39.51613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Neither good nor poor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14.51613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Fairly poor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60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16.12903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Very poor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47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12.63441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372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29E7F149-CE24-491F-B68A-5F3AD1411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143000"/>
            <a:ext cx="8229600" cy="114300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dirty="0"/>
              <a:t>Q8 - overall, how would you describe your experience making an appointment?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9587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 descr="Q9 - how long after your appointment time do you normally wait to be seen?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1059185"/>
              </p:ext>
            </p:extLst>
          </p:nvPr>
        </p:nvGraphicFramePr>
        <p:xfrm>
          <a:off x="251520" y="404664"/>
          <a:ext cx="8650921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3750820"/>
              </p:ext>
            </p:extLst>
          </p:nvPr>
        </p:nvGraphicFramePr>
        <p:xfrm>
          <a:off x="3203848" y="4653136"/>
          <a:ext cx="5156200" cy="1524000"/>
        </p:xfrm>
        <a:graphic>
          <a:graphicData uri="http://schemas.openxmlformats.org/drawingml/2006/table">
            <a:tbl>
              <a:tblPr firstRow="1">
                <a:tableStyleId>{793D81CF-94F2-401A-BA57-92F5A7B2D0C5}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Number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Q9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Less than 5 minutes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6.79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5 to 15 minutes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227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61.68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More than 15 minutes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97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26.36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Don't usually have appointments at a particular time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9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2.45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Can't remember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2.72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368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8C01C186-3A90-483E-B89F-6053165EF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143000"/>
            <a:ext cx="8229600" cy="114300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dirty="0"/>
              <a:t>Q9 - how long after your appointment time do you normally wait to be seen?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3457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703</Words>
  <Application>Microsoft Office PowerPoint</Application>
  <PresentationFormat>On-screen Show (4:3)</PresentationFormat>
  <Paragraphs>233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Q1 how satisfied are you with the hours that your GP surgery is open?</vt:lpstr>
      <vt:lpstr>Q2 - Overall, how would you describe your experience of your GP surgery?</vt:lpstr>
      <vt:lpstr>Q3 - would you recommend your GP surgery to someone who has just moved to your local area?</vt:lpstr>
      <vt:lpstr>Q4 - how oftendo you see or speak to the GP you prefer?</vt:lpstr>
      <vt:lpstr>Q5 - last time you saw or spole to a GP from your surgery, how good was that GP at involving you in decisions about your care?</vt:lpstr>
      <vt:lpstr>Q6 - last time you saw or spoke to your GP from your surgery, how good was that GO at treating you with care and concern?</vt:lpstr>
      <vt:lpstr>Q7 - generally, how easy is it to get through to someone at your GP surgery on the phone?</vt:lpstr>
      <vt:lpstr>Q8 - overall, how would you describe your experience making an appointment?</vt:lpstr>
      <vt:lpstr>Q9 - how long after your appointment time do you normally wait to be seen?</vt:lpstr>
      <vt:lpstr>Q10 - are you aware of the online services?</vt:lpstr>
    </vt:vector>
  </TitlesOfParts>
  <Company>Sussex Community Health NHS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 Willoughby</dc:creator>
  <cp:lastModifiedBy>Katy Morson</cp:lastModifiedBy>
  <cp:revision>10</cp:revision>
  <cp:lastPrinted>2018-12-07T10:30:32Z</cp:lastPrinted>
  <dcterms:created xsi:type="dcterms:W3CDTF">2018-12-05T10:35:09Z</dcterms:created>
  <dcterms:modified xsi:type="dcterms:W3CDTF">2022-01-20T15:31:47Z</dcterms:modified>
</cp:coreProperties>
</file>